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hMmoexcZtHX8SM5yl7qf/+vCU9z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Holden Hail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67A288-0551-4DE4-8379-E0F8545303EC}">
  <a:tblStyle styleId="{2B67A288-0551-4DE4-8379-E0F8545303E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customschemas.google.com/relationships/presentationmetadata" Target="meta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0-11T04:51:45.899">
    <p:pos x="6000" y="0"/>
    <p:text>Redo with names more easily visible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7TCIZ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939efd8a9_2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4939efd8a9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4939efd8a9_2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71295099c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71295099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671295099c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9336599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g14933659940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9738171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g149738171c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99e0d9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g16599e0d94b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9738171cf_2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49738171cf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149738171cf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939efd8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g14939efd8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939efd8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14939efd8a9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939efd8a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14939efd8a9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939efd8a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g14939efd8a9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939efd8a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" name="Google Shape;148;g14939efd8a9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1675700" y="4345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6758"/>
              <a:buFont typeface="Arial"/>
              <a:buNone/>
            </a:pPr>
            <a:r>
              <a:rPr b="0" lang="en-US" sz="3155"/>
              <a:t>Bi-Weekly Update 4</a:t>
            </a:r>
            <a:endParaRPr b="0"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51"/>
              <a:buFont typeface="Arial"/>
              <a:buNone/>
            </a:pPr>
            <a:br>
              <a:rPr b="0" lang="en-US"/>
            </a:br>
            <a:r>
              <a:rPr b="0" lang="en-US" sz="2455"/>
              <a:t>Team 32: Abhi Singh, Holden Haile, Kelton Chesshire</a:t>
            </a:r>
            <a:br>
              <a:rPr b="0" lang="en-US" sz="2455"/>
            </a:br>
            <a:r>
              <a:rPr b="0" lang="en-US" sz="2455"/>
              <a:t>Sponsor: Eric Lloyd Robles</a:t>
            </a:r>
            <a:br>
              <a:rPr b="0" lang="en-US" sz="2455"/>
            </a:br>
            <a:r>
              <a:rPr b="0" lang="en-US" sz="2455"/>
              <a:t>TA: Eric Lloyd Robles </a:t>
            </a:r>
            <a:endParaRPr b="0" sz="2455"/>
          </a:p>
        </p:txBody>
      </p:sp>
      <p:sp>
        <p:nvSpPr>
          <p:cNvPr id="59" name="Google Shape;59;p1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5100" y="2542100"/>
            <a:ext cx="6325798" cy="21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939efd8a9_2_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Dispenser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557"/>
              <a:buFont typeface="Arial"/>
              <a:buNone/>
            </a:pPr>
            <a:r>
              <a:rPr lang="en-US" sz="1720"/>
              <a:t>Abhi Singh</a:t>
            </a:r>
            <a:endParaRPr/>
          </a:p>
        </p:txBody>
      </p:sp>
      <p:sp>
        <p:nvSpPr>
          <p:cNvPr id="158" name="Google Shape;158;g14939efd8a9_2_11"/>
          <p:cNvSpPr txBox="1"/>
          <p:nvPr/>
        </p:nvSpPr>
        <p:spPr>
          <a:xfrm>
            <a:off x="457200" y="1852875"/>
            <a:ext cx="3525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Dispenser System works with updated functionality of Sensors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System has been breadboarded and Validated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simple PCB is being designed in KiCAD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14939efd8a9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1050"/>
            <a:ext cx="4200426" cy="518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671295099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075" y="295275"/>
            <a:ext cx="4495800" cy="6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671295099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033525"/>
            <a:ext cx="3977275" cy="333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671295099c_0_1"/>
          <p:cNvPicPr preferRelativeResize="0"/>
          <p:nvPr/>
        </p:nvPicPr>
        <p:blipFill rotWithShape="1">
          <a:blip r:embed="rId5">
            <a:alphaModFix/>
          </a:blip>
          <a:srcRect b="10052" l="0" r="0" t="8877"/>
          <a:stretch/>
        </p:blipFill>
        <p:spPr>
          <a:xfrm>
            <a:off x="336888" y="4364925"/>
            <a:ext cx="3913100" cy="247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933659940_0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Application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Kelton Chesshire</a:t>
            </a:r>
            <a:endParaRPr sz="2980"/>
          </a:p>
        </p:txBody>
      </p:sp>
      <p:graphicFrame>
        <p:nvGraphicFramePr>
          <p:cNvPr id="173" name="Google Shape;173;g14933659940_0_2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{2B67A288-0551-4DE4-8379-E0F8545303EC}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37"/>
                        <a:buFont typeface="Arial"/>
                        <a:buNone/>
                      </a:pPr>
                      <a:r>
                        <a:t/>
                      </a:r>
                      <a:endParaRPr sz="2037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57916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7"/>
                        <a:buFont typeface="Arial"/>
                        <a:buChar char="•"/>
                      </a:pPr>
                      <a:r>
                        <a:rPr lang="en-US" sz="2037">
                          <a:solidFill>
                            <a:schemeClr val="dk1"/>
                          </a:solidFill>
                        </a:rPr>
                        <a:t>Notifications</a:t>
                      </a:r>
                      <a:endParaRPr sz="2037">
                        <a:solidFill>
                          <a:schemeClr val="dk1"/>
                        </a:solidFill>
                      </a:endParaRPr>
                    </a:p>
                    <a:p>
                      <a:pPr indent="-357916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7"/>
                        <a:buChar char="•"/>
                      </a:pPr>
                      <a:r>
                        <a:rPr lang="en-US" sz="2037">
                          <a:solidFill>
                            <a:schemeClr val="dk1"/>
                          </a:solidFill>
                        </a:rPr>
                        <a:t>Background Tasks</a:t>
                      </a:r>
                      <a:endParaRPr sz="2037">
                        <a:solidFill>
                          <a:schemeClr val="dk1"/>
                        </a:solidFill>
                      </a:endParaRPr>
                    </a:p>
                    <a:p>
                      <a:pPr indent="-357916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7"/>
                        <a:buChar char="•"/>
                      </a:pPr>
                      <a:r>
                        <a:rPr lang="en-US" sz="2037">
                          <a:solidFill>
                            <a:schemeClr val="dk1"/>
                          </a:solidFill>
                        </a:rPr>
                        <a:t>Glucose Input System</a:t>
                      </a:r>
                      <a:endParaRPr sz="2037">
                        <a:solidFill>
                          <a:schemeClr val="dk1"/>
                        </a:solidFill>
                      </a:endParaRPr>
                    </a:p>
                    <a:p>
                      <a:pPr indent="-357916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7"/>
                        <a:buChar char="•"/>
                      </a:pPr>
                      <a:r>
                        <a:rPr lang="en-US" sz="2037">
                          <a:solidFill>
                            <a:schemeClr val="dk1"/>
                          </a:solidFill>
                        </a:rPr>
                        <a:t>Glucose Data Screen</a:t>
                      </a:r>
                      <a:endParaRPr sz="2037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37"/>
                        <a:buFont typeface="Arial"/>
                        <a:buNone/>
                      </a:pPr>
                      <a:r>
                        <a:t/>
                      </a:r>
                      <a:endParaRPr sz="2037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57916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7"/>
                        <a:buFont typeface="Arial"/>
                        <a:buChar char="•"/>
                      </a:pPr>
                      <a:r>
                        <a:rPr lang="en-US" sz="2037">
                          <a:solidFill>
                            <a:schemeClr val="dk1"/>
                          </a:solidFill>
                        </a:rPr>
                        <a:t>More information screens</a:t>
                      </a:r>
                      <a:endParaRPr sz="2037">
                        <a:solidFill>
                          <a:schemeClr val="dk1"/>
                        </a:solidFill>
                      </a:endParaRPr>
                    </a:p>
                    <a:p>
                      <a:pPr indent="-357917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7"/>
                        <a:buChar char="•"/>
                      </a:pPr>
                      <a:r>
                        <a:rPr lang="en-US" sz="2037">
                          <a:solidFill>
                            <a:schemeClr val="dk1"/>
                          </a:solidFill>
                        </a:rPr>
                        <a:t>Nextion Display UI</a:t>
                      </a:r>
                      <a:endParaRPr sz="2037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9738171cf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Application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Kelton Chesshire</a:t>
            </a:r>
            <a:endParaRPr sz="2980"/>
          </a:p>
        </p:txBody>
      </p:sp>
      <p:pic>
        <p:nvPicPr>
          <p:cNvPr id="179" name="Google Shape;179;g149738171c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50" y="1852888"/>
            <a:ext cx="1938068" cy="419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49738171c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650" y="1852899"/>
            <a:ext cx="1938075" cy="419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49738171cf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250" y="1852888"/>
            <a:ext cx="1938075" cy="419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49738171cf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2850" y="1852887"/>
            <a:ext cx="1938075" cy="419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49738171cf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2987" y="6097175"/>
            <a:ext cx="3258026" cy="6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599e0d94b_0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Application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Kelton Chesshire</a:t>
            </a:r>
            <a:endParaRPr sz="2980"/>
          </a:p>
        </p:txBody>
      </p:sp>
      <p:pic>
        <p:nvPicPr>
          <p:cNvPr id="189" name="Google Shape;189;g16599e0d94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450" y="1852878"/>
            <a:ext cx="4837099" cy="48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>
            <p:ph type="title"/>
          </p:nvPr>
        </p:nvSpPr>
        <p:spPr>
          <a:xfrm>
            <a:off x="457200" y="8012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25" y="2448250"/>
            <a:ext cx="905200" cy="9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325" y="1396275"/>
            <a:ext cx="6805351" cy="53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9738171cf_2_1"/>
          <p:cNvSpPr txBox="1"/>
          <p:nvPr>
            <p:ph type="title"/>
          </p:nvPr>
        </p:nvSpPr>
        <p:spPr>
          <a:xfrm>
            <a:off x="457200" y="9242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03" name="Google Shape;203;g149738171cf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9500" y="2093450"/>
            <a:ext cx="861700" cy="8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49738171cf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75" y="1727925"/>
            <a:ext cx="8032324" cy="46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939efd8a9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67" name="Google Shape;67;g14939efd8a9_0_0"/>
          <p:cNvSpPr txBox="1"/>
          <p:nvPr>
            <p:ph idx="1" type="body"/>
          </p:nvPr>
        </p:nvSpPr>
        <p:spPr>
          <a:xfrm>
            <a:off x="457200" y="2049276"/>
            <a:ext cx="82296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 the U.S. Alone over 10% of the population suffers from Diabetes.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Type 1 diabetes requires monitoring of blood sugar levels 4-10 times a day.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process can become a guess and check game with inconsistent data and little comfort for the user</a:t>
            </a:r>
            <a:endParaRPr sz="2000"/>
          </a:p>
        </p:txBody>
      </p:sp>
      <p:pic>
        <p:nvPicPr>
          <p:cNvPr id="68" name="Google Shape;68;g14939efd8a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700" y="4968222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4939efd8a9_0_0"/>
          <p:cNvPicPr preferRelativeResize="0"/>
          <p:nvPr/>
        </p:nvPicPr>
        <p:blipFill rotWithShape="1">
          <a:blip r:embed="rId4">
            <a:alphaModFix/>
          </a:blip>
          <a:srcRect b="0" l="0" r="1768" t="0"/>
          <a:stretch/>
        </p:blipFill>
        <p:spPr>
          <a:xfrm>
            <a:off x="1440500" y="4501675"/>
            <a:ext cx="2492775" cy="19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939efd8a9_0_5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Solution Proposal</a:t>
            </a:r>
            <a:endParaRPr/>
          </a:p>
        </p:txBody>
      </p:sp>
      <p:sp>
        <p:nvSpPr>
          <p:cNvPr id="75" name="Google Shape;75;g14939efd8a9_0_50"/>
          <p:cNvSpPr txBox="1"/>
          <p:nvPr>
            <p:ph idx="1" type="body"/>
          </p:nvPr>
        </p:nvSpPr>
        <p:spPr>
          <a:xfrm>
            <a:off x="457200" y="2049275"/>
            <a:ext cx="42069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</a:t>
            </a:r>
            <a:r>
              <a:rPr lang="en-US" sz="2000"/>
              <a:t>ispense carbohydrates in a consistent, accurate, and easily-consumable manner.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Provide the user with information regarding their personal blood sugar patterns.</a:t>
            </a:r>
            <a:endParaRPr sz="2000"/>
          </a:p>
        </p:txBody>
      </p:sp>
      <p:pic>
        <p:nvPicPr>
          <p:cNvPr id="76" name="Google Shape;76;g14939efd8a9_0_50"/>
          <p:cNvPicPr preferRelativeResize="0"/>
          <p:nvPr/>
        </p:nvPicPr>
        <p:blipFill rotWithShape="1">
          <a:blip r:embed="rId3">
            <a:alphaModFix/>
          </a:blip>
          <a:srcRect b="20182" l="9998" r="56816" t="23911"/>
          <a:stretch/>
        </p:blipFill>
        <p:spPr>
          <a:xfrm>
            <a:off x="4842300" y="2049275"/>
            <a:ext cx="3844500" cy="431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4939efd8a9_0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300" y="1595525"/>
            <a:ext cx="6306825" cy="5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14939efd8a9_0_154"/>
          <p:cNvSpPr txBox="1"/>
          <p:nvPr>
            <p:ph type="title"/>
          </p:nvPr>
        </p:nvSpPr>
        <p:spPr>
          <a:xfrm>
            <a:off x="4051775" y="0"/>
            <a:ext cx="5761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System Overview</a:t>
            </a:r>
            <a:endParaRPr/>
          </a:p>
        </p:txBody>
      </p:sp>
      <p:sp>
        <p:nvSpPr>
          <p:cNvPr id="83" name="Google Shape;83;g14939efd8a9_0_154"/>
          <p:cNvSpPr txBox="1"/>
          <p:nvPr/>
        </p:nvSpPr>
        <p:spPr>
          <a:xfrm>
            <a:off x="6431625" y="1720100"/>
            <a:ext cx="2554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Supply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14939efd8a9_0_154"/>
          <p:cNvSpPr txBox="1"/>
          <p:nvPr/>
        </p:nvSpPr>
        <p:spPr>
          <a:xfrm>
            <a:off x="5985825" y="2772263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Dispenser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14939efd8a9_0_154"/>
          <p:cNvSpPr txBox="1"/>
          <p:nvPr/>
        </p:nvSpPr>
        <p:spPr>
          <a:xfrm>
            <a:off x="6068425" y="52796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-US"/>
              <a:t>Subsystem Changes/Improvements since last week</a:t>
            </a:r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457200" y="1852925"/>
            <a:ext cx="79587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Changes proposed to us by Dr. John Lusher and Subsystem Improvements that are being actively implemented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Dispenser: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Breadboarded Entire Dispenser and Validated The System</a:t>
            </a:r>
            <a:endParaRPr sz="2000">
              <a:solidFill>
                <a:schemeClr val="dk1"/>
              </a:solidFill>
            </a:endParaRPr>
          </a:p>
          <a:p>
            <a:pPr indent="-355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Started design of the PCB for the Dispenser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Supply: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Tested integration with sinusoidal motor and peristaltic pump.</a:t>
            </a:r>
            <a:endParaRPr sz="2000">
              <a:solidFill>
                <a:schemeClr val="dk1"/>
              </a:solidFill>
            </a:endParaRPr>
          </a:p>
          <a:p>
            <a:pPr indent="-355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Created rough draft of housing walls in solidworks.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Application:</a:t>
            </a:r>
            <a:endParaRPr b="1" sz="2000">
              <a:solidFill>
                <a:schemeClr val="dk1"/>
              </a:solidFill>
            </a:endParaRPr>
          </a:p>
          <a:p>
            <a:pPr indent="-355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</a:rPr>
              <a:t>Glucose Input, Background Tasks, Notifications</a:t>
            </a:r>
            <a:endParaRPr sz="2000">
              <a:solidFill>
                <a:schemeClr val="dk1"/>
              </a:solidFill>
            </a:endParaRPr>
          </a:p>
          <a:p>
            <a:pPr indent="-355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New Glucose Data Screen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pSp>
        <p:nvGrpSpPr>
          <p:cNvPr id="97" name="Google Shape;97;p5"/>
          <p:cNvGrpSpPr/>
          <p:nvPr/>
        </p:nvGrpSpPr>
        <p:grpSpPr>
          <a:xfrm>
            <a:off x="796138" y="2438400"/>
            <a:ext cx="1606073" cy="2315200"/>
            <a:chOff x="796138" y="1574025"/>
            <a:chExt cx="1606073" cy="2315200"/>
          </a:xfrm>
        </p:grpSpPr>
        <p:grpSp>
          <p:nvGrpSpPr>
            <p:cNvPr id="98" name="Google Shape;98;p5"/>
            <p:cNvGrpSpPr/>
            <p:nvPr/>
          </p:nvGrpSpPr>
          <p:grpSpPr>
            <a:xfrm>
              <a:off x="796138" y="1695421"/>
              <a:ext cx="1606073" cy="908429"/>
              <a:chOff x="796138" y="1695421"/>
              <a:chExt cx="1606073" cy="908429"/>
            </a:xfrm>
          </p:grpSpPr>
          <p:cxnSp>
            <p:nvCxnSpPr>
              <p:cNvPr id="99" name="Google Shape;99;p5"/>
              <p:cNvCxnSpPr/>
              <p:nvPr/>
            </p:nvCxnSpPr>
            <p:spPr>
              <a:xfrm>
                <a:off x="166441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0" name="Google Shape;100;p5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5"/>
            <p:cNvSpPr txBox="1"/>
            <p:nvPr/>
          </p:nvSpPr>
          <p:spPr>
            <a:xfrm>
              <a:off x="915823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Discuss System Improvements </a:t>
              </a:r>
              <a:endParaRPr b="1" i="0" sz="11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5"/>
            <p:cNvSpPr txBox="1"/>
            <p:nvPr/>
          </p:nvSpPr>
          <p:spPr>
            <a:xfrm>
              <a:off x="918274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We focused on how to improve our subsystems from the good baseline from 403</a:t>
              </a:r>
              <a:endParaRPr b="0" i="0" sz="10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5"/>
            <p:cNvSpPr txBox="1"/>
            <p:nvPr/>
          </p:nvSpPr>
          <p:spPr>
            <a:xfrm>
              <a:off x="991150" y="157402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>
                  <a:latin typeface="Roboto"/>
                  <a:ea typeface="Roboto"/>
                  <a:cs typeface="Roboto"/>
                  <a:sym typeface="Roboto"/>
                </a:rPr>
                <a:t>Status Update 1</a:t>
              </a:r>
              <a:endParaRPr b="0" i="0" sz="10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" name="Google Shape;105;p5"/>
          <p:cNvGrpSpPr/>
          <p:nvPr/>
        </p:nvGrpSpPr>
        <p:grpSpPr>
          <a:xfrm>
            <a:off x="3768972" y="2438400"/>
            <a:ext cx="1606073" cy="2315200"/>
            <a:chOff x="3768859" y="1574025"/>
            <a:chExt cx="1606073" cy="2315200"/>
          </a:xfrm>
        </p:grpSpPr>
        <p:cxnSp>
          <p:nvCxnSpPr>
            <p:cNvPr id="106" name="Google Shape;106;p5"/>
            <p:cNvCxnSpPr/>
            <p:nvPr/>
          </p:nvCxnSpPr>
          <p:spPr>
            <a:xfrm>
              <a:off x="463713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" name="Google Shape;107;p5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 txBox="1"/>
            <p:nvPr/>
          </p:nvSpPr>
          <p:spPr>
            <a:xfrm>
              <a:off x="3889991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1C4587"/>
                  </a:solidFill>
                  <a:latin typeface="Roboto"/>
                  <a:ea typeface="Roboto"/>
                  <a:cs typeface="Roboto"/>
                  <a:sym typeface="Roboto"/>
                </a:rPr>
                <a:t>Major Project Design</a:t>
              </a:r>
              <a:endParaRPr b="1" i="0" sz="1100" u="none" cap="none" strike="noStrik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5"/>
            <p:cNvSpPr txBox="1"/>
            <p:nvPr/>
          </p:nvSpPr>
          <p:spPr>
            <a:xfrm>
              <a:off x="389244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C4587"/>
                  </a:solidFill>
                  <a:latin typeface="Roboto"/>
                  <a:ea typeface="Roboto"/>
                  <a:cs typeface="Roboto"/>
                  <a:sym typeface="Roboto"/>
                </a:rPr>
                <a:t>Design Housing and PCBs for Dispenser, App integration with Health Apps, HMI control implemented</a:t>
              </a:r>
              <a:endParaRPr b="0" i="0" sz="1000" u="none" cap="none" strike="noStrik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5"/>
            <p:cNvSpPr txBox="1"/>
            <p:nvPr/>
          </p:nvSpPr>
          <p:spPr>
            <a:xfrm>
              <a:off x="3965399" y="157402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Update 3</a:t>
              </a:r>
              <a:endPara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Google Shape;112;p5"/>
          <p:cNvGrpSpPr/>
          <p:nvPr/>
        </p:nvGrpSpPr>
        <p:grpSpPr>
          <a:xfrm>
            <a:off x="5256641" y="2438400"/>
            <a:ext cx="1606072" cy="2315200"/>
            <a:chOff x="5256641" y="1574025"/>
            <a:chExt cx="1606072" cy="2315200"/>
          </a:xfrm>
        </p:grpSpPr>
        <p:cxnSp>
          <p:nvCxnSpPr>
            <p:cNvPr id="113" name="Google Shape;113;p5"/>
            <p:cNvCxnSpPr/>
            <p:nvPr/>
          </p:nvCxnSpPr>
          <p:spPr>
            <a:xfrm>
              <a:off x="612491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" name="Google Shape;114;p5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 txBox="1"/>
            <p:nvPr/>
          </p:nvSpPr>
          <p:spPr>
            <a:xfrm>
              <a:off x="5377778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Final Subsystem Integration</a:t>
              </a:r>
              <a:endParaRPr b="1" i="0" sz="11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5"/>
            <p:cNvSpPr txBox="1"/>
            <p:nvPr/>
          </p:nvSpPr>
          <p:spPr>
            <a:xfrm>
              <a:off x="538022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Dispenser and Power Supply will be installed in the housing, testing and validation of System: Dispenser powered with our Power Supply and Tested with Our App</a:t>
              </a:r>
              <a:endParaRPr b="0" i="0" sz="10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5"/>
            <p:cNvSpPr txBox="1"/>
            <p:nvPr/>
          </p:nvSpPr>
          <p:spPr>
            <a:xfrm>
              <a:off x="5453201" y="157402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Update 4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" name="Google Shape;119;p5"/>
          <p:cNvGrpSpPr/>
          <p:nvPr/>
        </p:nvGrpSpPr>
        <p:grpSpPr>
          <a:xfrm>
            <a:off x="6741789" y="2438400"/>
            <a:ext cx="1606073" cy="2315200"/>
            <a:chOff x="6741789" y="1574025"/>
            <a:chExt cx="1606073" cy="2315200"/>
          </a:xfrm>
        </p:grpSpPr>
        <p:cxnSp>
          <p:nvCxnSpPr>
            <p:cNvPr id="120" name="Google Shape;120;p5"/>
            <p:cNvCxnSpPr/>
            <p:nvPr/>
          </p:nvCxnSpPr>
          <p:spPr>
            <a:xfrm>
              <a:off x="761006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" name="Google Shape;121;p5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 txBox="1"/>
            <p:nvPr/>
          </p:nvSpPr>
          <p:spPr>
            <a:xfrm>
              <a:off x="6868139" y="284447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Preparation for Final Presentation &amp; Demo</a:t>
              </a:r>
              <a:endParaRPr b="1" i="0" sz="1000" u="none" cap="none" strike="noStrike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5"/>
            <p:cNvSpPr txBox="1"/>
            <p:nvPr/>
          </p:nvSpPr>
          <p:spPr>
            <a:xfrm>
              <a:off x="686813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Final Tweaks to subsystems if needed, polishing the product for presentation and testing user experience</a:t>
              </a:r>
              <a:endParaRPr b="0" i="0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5"/>
            <p:cNvSpPr txBox="1"/>
            <p:nvPr/>
          </p:nvSpPr>
          <p:spPr>
            <a:xfrm>
              <a:off x="6941099" y="157402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>
                  <a:latin typeface="Roboto"/>
                  <a:ea typeface="Roboto"/>
                  <a:cs typeface="Roboto"/>
                  <a:sym typeface="Roboto"/>
                </a:rPr>
                <a:t>Status Update 5</a:t>
              </a:r>
              <a:endParaRPr b="0" i="0" sz="10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5"/>
          <p:cNvGrpSpPr/>
          <p:nvPr/>
        </p:nvGrpSpPr>
        <p:grpSpPr>
          <a:xfrm>
            <a:off x="2283710" y="2438400"/>
            <a:ext cx="1606073" cy="2315200"/>
            <a:chOff x="2283710" y="1574025"/>
            <a:chExt cx="1606073" cy="2315200"/>
          </a:xfrm>
        </p:grpSpPr>
        <p:cxnSp>
          <p:nvCxnSpPr>
            <p:cNvPr id="127" name="Google Shape;127;p5"/>
            <p:cNvCxnSpPr/>
            <p:nvPr/>
          </p:nvCxnSpPr>
          <p:spPr>
            <a:xfrm>
              <a:off x="315198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" name="Google Shape;128;p5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 txBox="1"/>
            <p:nvPr/>
          </p:nvSpPr>
          <p:spPr>
            <a:xfrm>
              <a:off x="2404931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Subsystem Improvements</a:t>
              </a:r>
              <a:endParaRPr b="1" i="0" sz="11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240738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Subsystem Improvements will be made and tested</a:t>
              </a:r>
              <a:endParaRPr b="0" i="0" sz="10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2480350" y="157402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Update 2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sz="10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D5DDF"/>
                  </a:solidFill>
                  <a:highlight>
                    <a:srgbClr val="0D5DDF"/>
                  </a:highlight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D5DDF"/>
                </a:solidFill>
                <a:highlight>
                  <a:srgbClr val="0D5DD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939efd8a9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Supply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Holden Haile</a:t>
            </a:r>
            <a:endParaRPr sz="2980"/>
          </a:p>
        </p:txBody>
      </p:sp>
      <p:graphicFrame>
        <p:nvGraphicFramePr>
          <p:cNvPr id="138" name="Google Shape;138;g14939efd8a9_2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{2B67A288-0551-4DE4-8379-E0F8545303EC}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presentation           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Tested integration with sin motor and peristaltic pump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Created rough draft of housing in solidworks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Switch and Surge protector integrated into power supply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800" u="none" cap="none" strike="noStrike"/>
                        <a:t>Housing </a:t>
                      </a:r>
                      <a:r>
                        <a:rPr lang="en-US" sz="1800"/>
                        <a:t>d</a:t>
                      </a:r>
                      <a:r>
                        <a:rPr lang="en-US" sz="1800" u="none" cap="none" strike="noStrike"/>
                        <a:t>esign process</a:t>
                      </a:r>
                      <a:r>
                        <a:rPr lang="en-US" sz="1800"/>
                        <a:t> / initial 3D print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idx="1" type="body"/>
          </p:nvPr>
        </p:nvSpPr>
        <p:spPr>
          <a:xfrm>
            <a:off x="457200" y="2049275"/>
            <a:ext cx="38415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56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37"/>
              <a:t>Housing design in cooperation with Abhi</a:t>
            </a:r>
            <a:endParaRPr sz="2037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37"/>
          </a:p>
          <a:p>
            <a:pPr indent="-35791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Housing will hold:</a:t>
            </a:r>
            <a:endParaRPr sz="2037"/>
          </a:p>
          <a:p>
            <a:pPr indent="-357949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37"/>
              <a:buChar char="–"/>
            </a:pPr>
            <a:r>
              <a:rPr lang="en-US" sz="2037"/>
              <a:t>Juice &amp; Skittle Dispensers</a:t>
            </a:r>
            <a:endParaRPr sz="2037"/>
          </a:p>
          <a:p>
            <a:pPr indent="-357949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37"/>
              <a:buChar char="–"/>
            </a:pPr>
            <a:r>
              <a:rPr lang="en-US" sz="2037"/>
              <a:t>Power Supply &amp; Surge Protector</a:t>
            </a:r>
            <a:endParaRPr sz="2037"/>
          </a:p>
          <a:p>
            <a:pPr indent="-357949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37"/>
              <a:buChar char="–"/>
            </a:pPr>
            <a:r>
              <a:rPr lang="en-US" sz="2037"/>
              <a:t>Front Facing Nextion Display</a:t>
            </a:r>
            <a:endParaRPr sz="2037"/>
          </a:p>
          <a:p>
            <a:pPr indent="-357949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37"/>
              <a:buChar char="–"/>
            </a:pPr>
            <a:r>
              <a:rPr lang="en-US" sz="2037"/>
              <a:t>Dispensing Tray</a:t>
            </a:r>
            <a:endParaRPr sz="2037"/>
          </a:p>
        </p:txBody>
      </p:sp>
      <p:sp>
        <p:nvSpPr>
          <p:cNvPr id="144" name="Google Shape;144;p7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Supply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Holden Haile</a:t>
            </a:r>
            <a:endParaRPr sz="2980"/>
          </a:p>
        </p:txBody>
      </p:sp>
      <p:pic>
        <p:nvPicPr>
          <p:cNvPr id="145" name="Google Shape;1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712" y="3103400"/>
            <a:ext cx="4845276" cy="37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939efd8a9_2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Dispenser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Abhi Singh</a:t>
            </a:r>
            <a:endParaRPr sz="2980"/>
          </a:p>
        </p:txBody>
      </p:sp>
      <p:graphicFrame>
        <p:nvGraphicFramePr>
          <p:cNvPr id="151" name="Google Shape;151;g14939efd8a9_2_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{2B67A288-0551-4DE4-8379-E0F8545303EC}</a:tableStyleId>
              </a:tblPr>
              <a:tblGrid>
                <a:gridCol w="3886200"/>
                <a:gridCol w="3886200"/>
              </a:tblGrid>
              <a:tr h="90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46425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Breadboarded The Dispenser and Validated the new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Acquired Yellow Badge for FEDC 3D Printer use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Ordered clear containers for both the Juice and Skittles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Started PCB Design in KiCAD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800" u="none" cap="none" strike="noStrike"/>
                        <a:t>Design the lid for the </a:t>
                      </a:r>
                      <a:r>
                        <a:rPr lang="en-US" sz="1800"/>
                        <a:t>j</a:t>
                      </a:r>
                      <a:r>
                        <a:rPr lang="en-US" sz="1800" u="none" cap="none" strike="noStrike"/>
                        <a:t>uice volume measurer (ultrasonic sensor ** BEHIND **</a:t>
                      </a:r>
                      <a:endParaRPr sz="18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Design Nextion Display pages for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ser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nterface using Kelton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’s Canva Designs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 and test with ESP32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Finish the PCB design and send the gerber files to JLCPCB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